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312" r:id="rId2"/>
    <p:sldId id="453" r:id="rId3"/>
    <p:sldId id="322" r:id="rId4"/>
    <p:sldId id="344" r:id="rId5"/>
    <p:sldId id="349" r:id="rId6"/>
    <p:sldId id="345" r:id="rId7"/>
    <p:sldId id="346" r:id="rId8"/>
    <p:sldId id="454" r:id="rId9"/>
    <p:sldId id="455" r:id="rId10"/>
    <p:sldId id="381" r:id="rId11"/>
    <p:sldId id="375" r:id="rId12"/>
    <p:sldId id="428" r:id="rId13"/>
    <p:sldId id="429" r:id="rId14"/>
    <p:sldId id="376" r:id="rId15"/>
    <p:sldId id="380" r:id="rId16"/>
    <p:sldId id="382" r:id="rId17"/>
    <p:sldId id="383" r:id="rId18"/>
    <p:sldId id="384" r:id="rId19"/>
    <p:sldId id="386" r:id="rId20"/>
    <p:sldId id="38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13" r:id="rId29"/>
    <p:sldId id="414" r:id="rId30"/>
    <p:sldId id="415" r:id="rId31"/>
    <p:sldId id="416" r:id="rId32"/>
    <p:sldId id="417" r:id="rId33"/>
    <p:sldId id="449" r:id="rId34"/>
    <p:sldId id="450" r:id="rId35"/>
    <p:sldId id="347" r:id="rId36"/>
    <p:sldId id="350" r:id="rId37"/>
    <p:sldId id="351" r:id="rId38"/>
    <p:sldId id="352" r:id="rId39"/>
    <p:sldId id="353" r:id="rId40"/>
    <p:sldId id="354" r:id="rId41"/>
    <p:sldId id="369" r:id="rId42"/>
    <p:sldId id="355" r:id="rId43"/>
    <p:sldId id="357" r:id="rId44"/>
    <p:sldId id="358" r:id="rId45"/>
    <p:sldId id="359" r:id="rId46"/>
    <p:sldId id="367" r:id="rId47"/>
    <p:sldId id="371" r:id="rId48"/>
    <p:sldId id="368" r:id="rId49"/>
    <p:sldId id="370" r:id="rId50"/>
    <p:sldId id="360" r:id="rId51"/>
    <p:sldId id="361" r:id="rId52"/>
    <p:sldId id="362" r:id="rId53"/>
    <p:sldId id="388" r:id="rId54"/>
    <p:sldId id="389" r:id="rId55"/>
    <p:sldId id="390" r:id="rId56"/>
    <p:sldId id="430" r:id="rId57"/>
    <p:sldId id="431" r:id="rId58"/>
    <p:sldId id="392" r:id="rId59"/>
    <p:sldId id="393" r:id="rId60"/>
    <p:sldId id="394" r:id="rId61"/>
    <p:sldId id="395" r:id="rId62"/>
    <p:sldId id="432" r:id="rId63"/>
    <p:sldId id="396" r:id="rId64"/>
    <p:sldId id="433" r:id="rId65"/>
    <p:sldId id="434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397" r:id="rId76"/>
    <p:sldId id="398" r:id="rId77"/>
    <p:sldId id="399" r:id="rId78"/>
    <p:sldId id="400" r:id="rId79"/>
    <p:sldId id="401" r:id="rId80"/>
    <p:sldId id="402" r:id="rId81"/>
    <p:sldId id="364" r:id="rId82"/>
    <p:sldId id="365" r:id="rId83"/>
    <p:sldId id="435" r:id="rId84"/>
    <p:sldId id="436" r:id="rId85"/>
    <p:sldId id="437" r:id="rId86"/>
    <p:sldId id="446" r:id="rId87"/>
    <p:sldId id="438" r:id="rId88"/>
    <p:sldId id="439" r:id="rId89"/>
    <p:sldId id="323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301" autoAdjust="0"/>
  </p:normalViewPr>
  <p:slideViewPr>
    <p:cSldViewPr snapToGrid="0" snapToObjects="1">
      <p:cViewPr varScale="1">
        <p:scale>
          <a:sx n="73" d="100"/>
          <a:sy n="73" d="100"/>
        </p:scale>
        <p:origin x="58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9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046D-5176-4C1C-AD60-7E8589A0FE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9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28205" y="0"/>
            <a:ext cx="9144000" cy="2223458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TextBox 5"/>
          <p:cNvSpPr txBox="1"/>
          <p:nvPr/>
        </p:nvSpPr>
        <p:spPr>
          <a:xfrm>
            <a:off x="1867399" y="3600190"/>
            <a:ext cx="467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第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章 感知机预备知识</a:t>
            </a:r>
            <a:endParaRPr lang="zh-CN" altLang="en-US" sz="3600" dirty="0"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81131" y="5523423"/>
            <a:ext cx="318257" cy="318257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直接连接符 6"/>
          <p:cNvCxnSpPr/>
          <p:nvPr/>
        </p:nvCxnSpPr>
        <p:spPr>
          <a:xfrm>
            <a:off x="6874960" y="5834491"/>
            <a:ext cx="3306170" cy="0"/>
          </a:xfrm>
          <a:prstGeom prst="line">
            <a:avLst/>
          </a:prstGeom>
          <a:ln w="19050">
            <a:solidFill>
              <a:srgbClr val="782C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277248" y="2255492"/>
            <a:ext cx="7050146" cy="385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8328711" y="2255408"/>
            <a:ext cx="2302809" cy="3859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" y="14188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-apple-system"/>
              </a:rPr>
              <a:t>2.0.2 </a:t>
            </a:r>
            <a:r>
              <a:rPr lang="zh-CN" altLang="en-US" sz="2800" dirty="0" smtClean="0">
                <a:solidFill>
                  <a:schemeClr val="bg1"/>
                </a:solidFill>
                <a:latin typeface="-apple-system"/>
              </a:rPr>
              <a:t>空间直角坐标系</a:t>
            </a:r>
            <a:endParaRPr lang="zh-CN" altLang="en-US" sz="280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79891"/>
            <a:ext cx="99631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1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" y="141881"/>
            <a:ext cx="5402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-apple-system"/>
              </a:rPr>
              <a:t>2.0.3 </a:t>
            </a:r>
            <a:r>
              <a:rPr lang="zh-CN" altLang="en-US" sz="2800" dirty="0" smtClean="0">
                <a:solidFill>
                  <a:schemeClr val="bg1"/>
                </a:solidFill>
                <a:latin typeface="-apple-system"/>
              </a:rPr>
              <a:t>向量、方向角、方向余弦 </a:t>
            </a:r>
            <a:endParaRPr lang="zh-CN" altLang="en-US" sz="280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01" y="6332076"/>
            <a:ext cx="2008072" cy="525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" y="844034"/>
            <a:ext cx="10585271" cy="54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34618" y="779831"/>
            <a:ext cx="9043986" cy="5806707"/>
            <a:chOff x="1900238" y="1271587"/>
            <a:chExt cx="7651230" cy="5000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238" y="1271587"/>
              <a:ext cx="7651230" cy="500062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077" y="4999791"/>
              <a:ext cx="561952" cy="3602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96494" y="4918293"/>
              <a:ext cx="79855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21212"/>
                  </a:solidFill>
                  <a:latin typeface="-apple-system"/>
                </a:rPr>
                <a:t>（</a:t>
              </a:r>
              <a:endParaRPr lang="zh-CN" altLang="en-US" sz="28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98577" y="4856738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rgbClr val="121212"/>
                  </a:solidFill>
                  <a:latin typeface="-apple-system"/>
                </a:rPr>
                <a:t>）</a:t>
              </a:r>
              <a:endParaRPr lang="zh-CN" altLang="en-US" sz="3200" dirty="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257" y="2607331"/>
            <a:ext cx="671503" cy="43450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54" y="4182903"/>
            <a:ext cx="2494407" cy="8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2" y="1997774"/>
            <a:ext cx="7243762" cy="24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6" y="1071563"/>
            <a:ext cx="9829384" cy="13792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9066" y="3024485"/>
            <a:ext cx="111438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起点本身不是向量的要素之一，向量是带有方向的</a:t>
            </a:r>
            <a:r>
              <a:rPr lang="zh-CN" altLang="en-US" sz="2800" dirty="0" smtClean="0">
                <a:solidFill>
                  <a:srgbClr val="121212"/>
                </a:solidFill>
                <a:latin typeface="-apple-system"/>
              </a:rPr>
              <a:t>线段 。</a:t>
            </a:r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同一条线段平移到不同的起点，仍代表同一个的向量。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681162" y="4029093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（因此我们说向量的两个要素是方向和长度）。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29066" y="4707252"/>
            <a:ext cx="109251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但为了相互比较，我们总是把向量的起点移到坐标的原点。因此，一个向量用坐标表示时，都是用起点在原点终点对应的坐标表示该向量。 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14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979857"/>
            <a:ext cx="10048875" cy="55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910873"/>
            <a:ext cx="9363074" cy="56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119508"/>
            <a:ext cx="7942857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71" y="1081409"/>
            <a:ext cx="8748229" cy="58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74" y="943285"/>
            <a:ext cx="8762513" cy="55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7" y="851268"/>
            <a:ext cx="8310142" cy="34349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76792" y="4551015"/>
            <a:ext cx="2558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 </a:t>
            </a:r>
            <a:r>
              <a:rPr lang="en-US" altLang="zh-CN" sz="2800" dirty="0" smtClean="0">
                <a:latin typeface="+mn-ea"/>
              </a:rPr>
              <a:t>PPT25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292640" y="14495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预备知识目标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0" y="4665494"/>
            <a:ext cx="5859740" cy="5780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2305" y="2142203"/>
            <a:ext cx="2558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 </a:t>
            </a:r>
            <a:r>
              <a:rPr lang="en-US" altLang="zh-CN" sz="2800" dirty="0" smtClean="0">
                <a:latin typeface="+mn-ea"/>
              </a:rPr>
              <a:t>PPT27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85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20" y="962333"/>
            <a:ext cx="8877329" cy="59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51" y="976558"/>
            <a:ext cx="8124542" cy="513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5" y="1252767"/>
            <a:ext cx="7843015" cy="47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28" y="1024192"/>
            <a:ext cx="8473512" cy="52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39" y="1190873"/>
            <a:ext cx="7562511" cy="5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64" y="1257535"/>
            <a:ext cx="8470582" cy="5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8" y="1517841"/>
            <a:ext cx="9517876" cy="36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19" y="779831"/>
            <a:ext cx="9202131" cy="61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8" y="1265605"/>
            <a:ext cx="10529890" cy="47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1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5" y="4630148"/>
            <a:ext cx="7005138" cy="4704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38625" y="1281263"/>
            <a:ext cx="10641146" cy="3205012"/>
            <a:chOff x="238625" y="1281263"/>
            <a:chExt cx="10641146" cy="320501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625" y="1281263"/>
              <a:ext cx="10641146" cy="320501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6384" y="1514316"/>
              <a:ext cx="323810" cy="209524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38624" y="5481637"/>
            <a:ext cx="8896611" cy="947737"/>
            <a:chOff x="238624" y="5481637"/>
            <a:chExt cx="8896611" cy="94773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24" y="5481637"/>
              <a:ext cx="8896611" cy="9477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7287" y="5955504"/>
              <a:ext cx="390476" cy="47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9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2640" y="144950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2.0 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预备知识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978" y="1098227"/>
            <a:ext cx="5046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4F4F4F"/>
                </a:solidFill>
                <a:latin typeface="PingFang SC"/>
              </a:rPr>
              <a:t>2.0.1 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线性可分 </a:t>
            </a:r>
            <a:r>
              <a:rPr lang="en-US" altLang="zh-CN" sz="2800" dirty="0">
                <a:solidFill>
                  <a:srgbClr val="4F4F4F"/>
                </a:solidFill>
                <a:latin typeface="PingFang SC"/>
              </a:rPr>
              <a:t>&amp; 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线性不可分</a:t>
            </a:r>
            <a:endParaRPr lang="zh-CN" altLang="en-US" sz="2800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1514" y="2044005"/>
            <a:ext cx="104155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线性可分：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Marvin Minsky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提出线性可分（不可分）概念。</a:t>
            </a:r>
            <a:endParaRPr lang="en-US" altLang="zh-CN" sz="2800" dirty="0">
              <a:solidFill>
                <a:srgbClr val="000000"/>
              </a:solidFill>
              <a:latin typeface="PingFang SC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PingFang SC"/>
              </a:rPr>
              <a:t>线性可分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就是说可以用一个线性函数（一次函数）把两类样本分开，比如二维空间中的直线、三维空间中的平面以及高维空间中的超平面（线性函数）。</a:t>
            </a:r>
          </a:p>
        </p:txBody>
      </p:sp>
    </p:spTree>
    <p:extLst>
      <p:ext uri="{BB962C8B-B14F-4D97-AF65-F5344CB8AC3E}">
        <p14:creationId xmlns:p14="http://schemas.microsoft.com/office/powerpoint/2010/main" val="3963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96" y="1517841"/>
            <a:ext cx="8768835" cy="38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63" y="1000337"/>
            <a:ext cx="10220362" cy="41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52" y="1138496"/>
            <a:ext cx="8343473" cy="5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753360" y="-9531"/>
            <a:ext cx="7381876" cy="6867531"/>
            <a:chOff x="1753360" y="-9531"/>
            <a:chExt cx="7381876" cy="686753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360" y="-9531"/>
              <a:ext cx="7381876" cy="339566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1911" y="3486330"/>
              <a:ext cx="6914914" cy="337167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9400195" y="3972997"/>
            <a:ext cx="25584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参考隐函数</a:t>
            </a:r>
            <a:r>
              <a:rPr lang="en-US" altLang="zh-CN" sz="2800" dirty="0" smtClean="0">
                <a:latin typeface="+mn-ea"/>
              </a:rPr>
              <a:t>F(</a:t>
            </a:r>
            <a:r>
              <a:rPr lang="en-US" altLang="zh-CN" sz="2800" dirty="0" err="1" smtClean="0">
                <a:latin typeface="+mn-ea"/>
              </a:rPr>
              <a:t>x,y</a:t>
            </a:r>
            <a:r>
              <a:rPr lang="en-US" altLang="zh-CN" sz="2800" dirty="0" smtClean="0">
                <a:latin typeface="+mn-ea"/>
              </a:rPr>
              <a:t>)</a:t>
            </a:r>
            <a:r>
              <a:rPr lang="zh-CN" altLang="en-US" sz="2800" dirty="0" smtClean="0">
                <a:latin typeface="+mn-ea"/>
              </a:rPr>
              <a:t>的切线和法线知识点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9219738" y="5508141"/>
            <a:ext cx="25584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可看出</a:t>
            </a:r>
            <a:r>
              <a:rPr lang="zh-CN" altLang="en-US" sz="2800" smtClean="0">
                <a:latin typeface="+mn-ea"/>
              </a:rPr>
              <a:t>法向量方向是</a:t>
            </a:r>
            <a:r>
              <a:rPr lang="zh-CN" altLang="en-US" sz="2800" dirty="0" smtClean="0">
                <a:latin typeface="+mn-ea"/>
              </a:rPr>
              <a:t>梯度的方向。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13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02" y="767997"/>
            <a:ext cx="7733004" cy="54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316" y="1149580"/>
            <a:ext cx="4506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4F4F4F"/>
                </a:solidFill>
                <a:latin typeface="PingFang SC"/>
              </a:rPr>
              <a:t>2.0.2 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内积</a:t>
            </a:r>
            <a:r>
              <a:rPr lang="en-US" altLang="zh-CN" sz="2800" dirty="0">
                <a:solidFill>
                  <a:srgbClr val="4F4F4F"/>
                </a:solidFill>
                <a:latin typeface="PingFang SC"/>
              </a:rPr>
              <a:t>(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数量积，点积</a:t>
            </a:r>
            <a:r>
              <a:rPr lang="en-US" altLang="zh-CN" sz="2800" dirty="0">
                <a:solidFill>
                  <a:srgbClr val="4F4F4F"/>
                </a:solidFill>
                <a:latin typeface="PingFang SC"/>
              </a:rPr>
              <a:t>)</a:t>
            </a:r>
            <a:endParaRPr lang="en-US" altLang="zh-CN" sz="2800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112" y="3771368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更一般地，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n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维向量的内积定义如下：</a:t>
            </a:r>
            <a:endParaRPr lang="zh-CN" altLang="en-US" sz="28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117745" y="4435545"/>
            <a:ext cx="6561057" cy="1269236"/>
            <a:chOff x="2238420" y="5104246"/>
            <a:chExt cx="5112745" cy="73264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9471" y="5104246"/>
              <a:ext cx="3961694" cy="7326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420" y="5104246"/>
              <a:ext cx="974680" cy="584807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3113655" y="5704781"/>
            <a:ext cx="6777435" cy="963414"/>
            <a:chOff x="3546451" y="5841453"/>
            <a:chExt cx="5112745" cy="73264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7502" y="5841453"/>
              <a:ext cx="3961694" cy="7326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451" y="5876147"/>
              <a:ext cx="1034255" cy="517126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10670442" y="58265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书本</a:t>
            </a:r>
            <a:endParaRPr lang="zh-CN" altLang="en-US" sz="28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214688" y="3000975"/>
            <a:ext cx="3813708" cy="708317"/>
            <a:chOff x="5943600" y="3149923"/>
            <a:chExt cx="3813708" cy="70831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4675" y="3228999"/>
              <a:ext cx="1962633" cy="62924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600" y="3149923"/>
              <a:ext cx="1564501" cy="571645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0" y="1697782"/>
            <a:ext cx="11887200" cy="1097001"/>
            <a:chOff x="0" y="1697782"/>
            <a:chExt cx="11887200" cy="1097001"/>
          </a:xfrm>
        </p:grpSpPr>
        <p:sp>
          <p:nvSpPr>
            <p:cNvPr id="3" name="矩形 2"/>
            <p:cNvSpPr/>
            <p:nvPr/>
          </p:nvSpPr>
          <p:spPr>
            <a:xfrm>
              <a:off x="0" y="1840676"/>
              <a:ext cx="118872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+mn-ea"/>
                </a:rPr>
                <a:t>设二维空间内有两个</a:t>
              </a:r>
              <a:r>
                <a:rPr lang="zh-CN" altLang="en-US" sz="2800" dirty="0" smtClean="0">
                  <a:latin typeface="+mn-ea"/>
                </a:rPr>
                <a:t>向量         </a:t>
              </a:r>
              <a:r>
                <a:rPr lang="en-US" altLang="zh-CN" sz="2800" dirty="0" smtClean="0">
                  <a:latin typeface="+mn-ea"/>
                </a:rPr>
                <a:t>                             </a:t>
              </a:r>
              <a:r>
                <a:rPr lang="zh-CN" altLang="en-US" sz="2800" dirty="0" smtClean="0">
                  <a:latin typeface="+mn-ea"/>
                </a:rPr>
                <a:t>                           </a:t>
              </a:r>
              <a:r>
                <a:rPr lang="en-US" altLang="zh-CN" sz="2800" dirty="0" smtClean="0">
                  <a:latin typeface="+mn-ea"/>
                </a:rPr>
                <a:t>,  </a:t>
              </a:r>
              <a:r>
                <a:rPr lang="zh-CN" altLang="en-US" sz="2800" dirty="0" smtClean="0">
                  <a:latin typeface="+mn-ea"/>
                </a:rPr>
                <a:t>定义</a:t>
              </a:r>
              <a:r>
                <a:rPr lang="zh-CN" altLang="en-US" sz="2800" dirty="0">
                  <a:latin typeface="+mn-ea"/>
                </a:rPr>
                <a:t>它们的数量积（又叫内积、点积）为以下实数</a:t>
              </a:r>
              <a:r>
                <a:rPr lang="zh-CN" altLang="en-US" sz="2800" dirty="0" smtClean="0">
                  <a:latin typeface="+mn-ea"/>
                </a:rPr>
                <a:t>：</a:t>
              </a:r>
              <a:r>
                <a:rPr lang="en-US" altLang="zh-CN" sz="2800" dirty="0" smtClean="0">
                  <a:latin typeface="+mn-ea"/>
                </a:rPr>
                <a:t> </a:t>
              </a:r>
              <a:endParaRPr lang="zh-CN" altLang="en-US" sz="2800" dirty="0">
                <a:latin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063578" y="1697782"/>
              <a:ext cx="2628029" cy="721564"/>
              <a:chOff x="7877190" y="3356375"/>
              <a:chExt cx="2628029" cy="721564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7190" y="3356375"/>
                <a:ext cx="445525" cy="64155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2715" y="3581512"/>
                <a:ext cx="474096" cy="321162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8240" y="3442066"/>
                <a:ext cx="266691" cy="600054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34931" y="3587071"/>
                <a:ext cx="455049" cy="45504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0456" y="3799800"/>
                <a:ext cx="230242" cy="243786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10698" y="3587071"/>
                <a:ext cx="509664" cy="394578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20362" y="3484253"/>
                <a:ext cx="284857" cy="593686"/>
              </a:xfrm>
              <a:prstGeom prst="rect">
                <a:avLst/>
              </a:prstGeom>
            </p:spPr>
          </p:pic>
        </p:grpSp>
        <p:grpSp>
          <p:nvGrpSpPr>
            <p:cNvPr id="43" name="组合 42"/>
            <p:cNvGrpSpPr/>
            <p:nvPr/>
          </p:nvGrpSpPr>
          <p:grpSpPr>
            <a:xfrm>
              <a:off x="7481061" y="1825660"/>
              <a:ext cx="2694886" cy="783756"/>
              <a:chOff x="7810333" y="4146950"/>
              <a:chExt cx="2694886" cy="943076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8322715" y="4266448"/>
                <a:ext cx="2182504" cy="635873"/>
                <a:chOff x="8322715" y="3442066"/>
                <a:chExt cx="2182504" cy="635873"/>
              </a:xfrm>
            </p:grpSpPr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2715" y="3581512"/>
                  <a:ext cx="474096" cy="321162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68240" y="3442066"/>
                  <a:ext cx="266691" cy="600054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80456" y="3799800"/>
                  <a:ext cx="230242" cy="243786"/>
                </a:xfrm>
                <a:prstGeom prst="rect">
                  <a:avLst/>
                </a:prstGeom>
              </p:spPr>
            </p:pic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20362" y="3484253"/>
                  <a:ext cx="284857" cy="593686"/>
                </a:xfrm>
                <a:prstGeom prst="rect">
                  <a:avLst/>
                </a:prstGeom>
              </p:spPr>
            </p:pic>
          </p:grp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10333" y="4146950"/>
                <a:ext cx="455049" cy="724708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4778" y="4312134"/>
                <a:ext cx="457182" cy="703356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88048" y="4328001"/>
                <a:ext cx="450287" cy="762025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6889957" y="1861773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7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25" y="4823684"/>
            <a:ext cx="2887299" cy="966788"/>
          </a:xfrm>
          <a:prstGeom prst="rect">
            <a:avLst/>
          </a:prstGeom>
        </p:spPr>
      </p:pic>
      <p:pic>
        <p:nvPicPr>
          <p:cNvPr id="10242" name="Picture 2" descr="https://bkimg.cdn.bcebos.com/pic/5ab5c9ea15ce36d3591275f830f33a87e850b1e0?x-bce-process=image/resize,m_lfit,w_220,h_220,limit_1/format,f_au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04" y="1630784"/>
            <a:ext cx="1398587" cy="184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https://bkimg.cdn.bcebos.com/formula/777037061033e0f815b0306e4044b6f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82" y="2179099"/>
            <a:ext cx="3506754" cy="5920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1333" y="2158991"/>
            <a:ext cx="1278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列向量</a:t>
            </a:r>
          </a:p>
        </p:txBody>
      </p:sp>
      <p:sp>
        <p:nvSpPr>
          <p:cNvPr id="13" name="矩形 12"/>
          <p:cNvSpPr/>
          <p:nvPr/>
        </p:nvSpPr>
        <p:spPr>
          <a:xfrm>
            <a:off x="9221915" y="221849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转置</a:t>
            </a:r>
          </a:p>
        </p:txBody>
      </p:sp>
      <p:sp>
        <p:nvSpPr>
          <p:cNvPr id="18" name="矩形 17"/>
          <p:cNvSpPr/>
          <p:nvPr/>
        </p:nvSpPr>
        <p:spPr>
          <a:xfrm>
            <a:off x="876298" y="4039352"/>
            <a:ext cx="943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 列向量作为</a:t>
            </a:r>
            <a:r>
              <a:rPr lang="en-US" altLang="zh-CN" sz="2800" dirty="0" smtClean="0"/>
              <a:t>n×1</a:t>
            </a:r>
            <a:r>
              <a:rPr lang="zh-CN" altLang="en-US" sz="2800" dirty="0"/>
              <a:t>矩阵，点积还</a:t>
            </a:r>
            <a:r>
              <a:rPr lang="zh-CN" altLang="en-US" sz="2800" dirty="0" smtClean="0"/>
              <a:t>可以</a:t>
            </a:r>
            <a:r>
              <a:rPr lang="zh-CN" altLang="en-US" sz="2800" dirty="0"/>
              <a:t>使用矩阵乘法</a:t>
            </a:r>
            <a:r>
              <a:rPr lang="zh-CN" altLang="en-US" sz="2800" dirty="0" smtClean="0"/>
              <a:t>写</a:t>
            </a:r>
            <a:r>
              <a:rPr lang="zh-CN" altLang="en-US" sz="2800" dirty="0"/>
              <a:t>为：</a:t>
            </a:r>
            <a:r>
              <a:rPr lang="en-US" altLang="zh-CN" sz="28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2600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4314" y="1511055"/>
            <a:ext cx="11772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设二维空间内有两个</a:t>
            </a:r>
            <a:r>
              <a:rPr lang="zh-CN" altLang="en-US" sz="2800" dirty="0" smtClean="0"/>
              <a:t>向量                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                      </a:t>
            </a:r>
            <a:r>
              <a:rPr lang="zh-CN" altLang="en-US" sz="2800" dirty="0" smtClean="0"/>
              <a:t>表示向量   </a:t>
            </a:r>
            <a:r>
              <a:rPr lang="en-US" altLang="zh-CN" sz="2800" dirty="0" smtClean="0"/>
              <a:t>                 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大小，它们的夹角</a:t>
            </a:r>
            <a:r>
              <a:rPr lang="zh-CN" altLang="en-US" sz="2800" dirty="0" smtClean="0"/>
              <a:t>为</a:t>
            </a: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247291" y="1355847"/>
            <a:ext cx="1288747" cy="665316"/>
            <a:chOff x="4247291" y="1432122"/>
            <a:chExt cx="1288747" cy="6653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7291" y="1432122"/>
              <a:ext cx="445525" cy="64155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989" y="1495160"/>
              <a:ext cx="455049" cy="60227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649248" y="1565685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500133" y="1391305"/>
            <a:ext cx="1346099" cy="641556"/>
            <a:chOff x="8954669" y="1432122"/>
            <a:chExt cx="1346099" cy="6415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4669" y="1432122"/>
              <a:ext cx="445525" cy="64155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5719" y="1459702"/>
              <a:ext cx="455049" cy="60227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400194" y="153468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94" y="1480143"/>
            <a:ext cx="2065410" cy="617295"/>
          </a:xfrm>
          <a:prstGeom prst="rect">
            <a:avLst/>
          </a:prstGeom>
        </p:spPr>
      </p:pic>
      <p:pic>
        <p:nvPicPr>
          <p:cNvPr id="11266" name="Picture 2" descr="在这里插入图片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6" y="1943961"/>
            <a:ext cx="2373232" cy="62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259870" y="262037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则内积定义为以下实数：</a:t>
            </a:r>
            <a:endParaRPr lang="zh-CN" altLang="en-US" sz="2800" dirty="0"/>
          </a:p>
        </p:txBody>
      </p:sp>
      <p:pic>
        <p:nvPicPr>
          <p:cNvPr id="11268" name="Picture 4" descr="在这里插入图片描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78" y="3473450"/>
            <a:ext cx="4406172" cy="84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214314" y="6000831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该定义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只对二维和三维空间有效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259870" y="4393725"/>
            <a:ext cx="11727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在</a:t>
            </a:r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        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非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零的前提下，点积如果为负，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则</a:t>
            </a:r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        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形成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的角大于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90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度；如果为零，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那么</a:t>
            </a:r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         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垂直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；如果为正，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那么</a:t>
            </a:r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           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形成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的角为锐角。</a:t>
            </a:r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32685" y="4218382"/>
            <a:ext cx="1288747" cy="665316"/>
            <a:chOff x="4247291" y="1432122"/>
            <a:chExt cx="1288747" cy="66531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7291" y="1432122"/>
              <a:ext cx="445525" cy="64155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989" y="1495160"/>
              <a:ext cx="455049" cy="60227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4649248" y="1565685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00091" y="4207046"/>
            <a:ext cx="1288747" cy="665316"/>
            <a:chOff x="4247291" y="1432122"/>
            <a:chExt cx="1288747" cy="66531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7291" y="1432122"/>
              <a:ext cx="445525" cy="64155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989" y="1495160"/>
              <a:ext cx="455049" cy="602278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4649248" y="1565685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952107" y="4794821"/>
            <a:ext cx="1288747" cy="665316"/>
            <a:chOff x="4247291" y="1432122"/>
            <a:chExt cx="1288747" cy="665316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7291" y="1432122"/>
              <a:ext cx="445525" cy="64155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989" y="1495160"/>
              <a:ext cx="455049" cy="60227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4649248" y="1565685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44464" y="4779616"/>
            <a:ext cx="1288747" cy="665316"/>
            <a:chOff x="4247291" y="1432122"/>
            <a:chExt cx="1288747" cy="665316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7291" y="1432122"/>
              <a:ext cx="445525" cy="64155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989" y="1495160"/>
              <a:ext cx="455049" cy="602278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4649248" y="1565685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/>
                <a:t>和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58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7163" y="893914"/>
            <a:ext cx="12048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4F4F4F"/>
                </a:solidFill>
                <a:latin typeface="PingFang SC"/>
              </a:rPr>
              <a:t>2.0.3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导数</a:t>
            </a:r>
            <a:r>
              <a:rPr lang="zh-CN" altLang="en-US" sz="2800" dirty="0" smtClean="0">
                <a:solidFill>
                  <a:srgbClr val="4F4F4F"/>
                </a:solidFill>
                <a:latin typeface="PingFang SC"/>
              </a:rPr>
              <a:t>，偏导数、梯度、方向导数、梯度下降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（</a:t>
            </a:r>
            <a:r>
              <a:rPr lang="zh-CN" altLang="en-US" sz="2800" dirty="0">
                <a:solidFill>
                  <a:srgbClr val="FF0000"/>
                </a:solidFill>
                <a:latin typeface="PingFang SC"/>
              </a:rPr>
              <a:t>得到最优解：全局或者局部</a:t>
            </a:r>
            <a:r>
              <a:rPr lang="en-US" altLang="zh-CN" sz="2800" dirty="0">
                <a:solidFill>
                  <a:srgbClr val="4F4F4F"/>
                </a:solidFill>
                <a:latin typeface="PingFang SC"/>
              </a:rPr>
              <a:t>)</a:t>
            </a:r>
            <a:endParaRPr lang="zh-CN" altLang="en-US" sz="2800" dirty="0">
              <a:solidFill>
                <a:srgbClr val="4F4F4F"/>
              </a:solidFill>
              <a:latin typeface="PingFang S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257" y="2325934"/>
            <a:ext cx="117269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机器学习中的大部分问题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都是</a:t>
            </a:r>
            <a:r>
              <a:rPr lang="zh-CN" altLang="en-US" sz="2800" dirty="0">
                <a:solidFill>
                  <a:srgbClr val="FF0000"/>
                </a:solidFill>
                <a:latin typeface="PingFang SC"/>
              </a:rPr>
              <a:t>最优</a:t>
            </a:r>
            <a:r>
              <a:rPr lang="zh-CN" altLang="en-US" sz="2800" dirty="0" smtClean="0">
                <a:solidFill>
                  <a:srgbClr val="FF0000"/>
                </a:solidFill>
                <a:latin typeface="-apple-system"/>
              </a:rPr>
              <a:t>化</a:t>
            </a:r>
            <a:r>
              <a:rPr lang="zh-CN" altLang="en-US" sz="2800" dirty="0">
                <a:solidFill>
                  <a:srgbClr val="FF0000"/>
                </a:solidFill>
                <a:latin typeface="-apple-system"/>
              </a:rPr>
              <a:t>问题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，而绝大部分最优化问题都可以使用</a:t>
            </a:r>
            <a:r>
              <a:rPr lang="zh-CN" altLang="en-US" sz="2800" dirty="0">
                <a:solidFill>
                  <a:srgbClr val="7030A0"/>
                </a:solidFill>
                <a:latin typeface="-apple-system"/>
              </a:rPr>
              <a:t>梯度</a:t>
            </a:r>
            <a:r>
              <a:rPr lang="zh-CN" altLang="en-US" sz="2800" dirty="0" smtClean="0">
                <a:solidFill>
                  <a:srgbClr val="7030A0"/>
                </a:solidFill>
                <a:latin typeface="-apple-system"/>
              </a:rPr>
              <a:t>下降法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（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Gradient Descent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）处理，那么搞懂什么是梯度，什么是梯度下降法就非常重要！这是基础中的基础，也是必须掌握的概念！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67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3559" y="767997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1. 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导数</a:t>
            </a:r>
            <a:endParaRPr lang="zh-CN" altLang="en-US" sz="2800" dirty="0"/>
          </a:p>
        </p:txBody>
      </p:sp>
      <p:pic>
        <p:nvPicPr>
          <p:cNvPr id="12292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17" y="882456"/>
            <a:ext cx="4858241" cy="29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83" y="1818852"/>
            <a:ext cx="4504317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73536" y="3956828"/>
            <a:ext cx="11270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反映的是函数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y=f(x)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在某一点处沿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x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轴正方向的变化率。</a:t>
            </a:r>
            <a:endParaRPr lang="zh-CN" altLang="en-US" sz="2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73536" y="4611231"/>
            <a:ext cx="11818464" cy="1384995"/>
            <a:chOff x="373536" y="4611231"/>
            <a:chExt cx="11818464" cy="1384995"/>
          </a:xfrm>
        </p:grpSpPr>
        <p:sp>
          <p:nvSpPr>
            <p:cNvPr id="6" name="矩形 5"/>
            <p:cNvSpPr/>
            <p:nvPr/>
          </p:nvSpPr>
          <p:spPr>
            <a:xfrm>
              <a:off x="373536" y="4611231"/>
              <a:ext cx="1181846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直观地看，也就是在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x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轴上某一点处，</a:t>
              </a:r>
              <a:r>
                <a:rPr lang="zh-CN" altLang="en-US" sz="2800" dirty="0" smtClean="0">
                  <a:solidFill>
                    <a:srgbClr val="4D4D4D"/>
                  </a:solidFill>
                  <a:latin typeface="-apple-system"/>
                </a:rPr>
                <a:t>如果</a:t>
              </a:r>
              <a:r>
                <a:rPr lang="en-US" altLang="zh-CN" sz="2800" dirty="0" smtClean="0">
                  <a:solidFill>
                    <a:srgbClr val="4D4D4D"/>
                  </a:solidFill>
                  <a:latin typeface="-apple-system"/>
                </a:rPr>
                <a:t>      &gt;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0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，说明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f(x)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的函数值在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x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点沿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x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轴正方向是趋于增加的；</a:t>
              </a:r>
              <a:r>
                <a:rPr lang="zh-CN" altLang="en-US" sz="2800" dirty="0" smtClean="0">
                  <a:solidFill>
                    <a:srgbClr val="4D4D4D"/>
                  </a:solidFill>
                  <a:latin typeface="-apple-system"/>
                </a:rPr>
                <a:t>如果</a:t>
              </a:r>
              <a:r>
                <a:rPr lang="en-US" altLang="zh-CN" sz="2800" dirty="0" smtClean="0">
                  <a:solidFill>
                    <a:srgbClr val="4D4D4D"/>
                  </a:solidFill>
                  <a:latin typeface="-apple-system"/>
                </a:rPr>
                <a:t>     &lt;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0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，说明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f(x)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的函数值在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x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点沿</a:t>
              </a:r>
              <a:r>
                <a:rPr lang="en-US" altLang="zh-CN" sz="2800" dirty="0">
                  <a:solidFill>
                    <a:srgbClr val="4D4D4D"/>
                  </a:solidFill>
                  <a:latin typeface="-apple-system"/>
                </a:rPr>
                <a:t>x</a:t>
              </a:r>
              <a:r>
                <a:rPr lang="zh-CN" altLang="en-US" sz="2800" dirty="0">
                  <a:solidFill>
                    <a:srgbClr val="4D4D4D"/>
                  </a:solidFill>
                  <a:latin typeface="-apple-system"/>
                </a:rPr>
                <a:t>轴正方向是趋于减少的。</a:t>
              </a:r>
              <a:endParaRPr lang="zh-CN" altLang="en-US" sz="2800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0047" y="4663999"/>
              <a:ext cx="751445" cy="43583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2768" y="5099837"/>
              <a:ext cx="751445" cy="43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3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8588" y="1194675"/>
            <a:ext cx="11872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在一维空间，也就是一个坐标轴上面，要分开两个可以分开的点集合，我们只需要找到一个点，如图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：</a:t>
            </a:r>
            <a:endParaRPr lang="zh-CN" altLang="en-US" sz="2800" dirty="0"/>
          </a:p>
        </p:txBody>
      </p:sp>
      <p:pic>
        <p:nvPicPr>
          <p:cNvPr id="4098" name="Picture 2" descr="https://images2018.cnblogs.com/blog/1362577/201804/1362577-20180427164233693-7165718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2531876"/>
            <a:ext cx="66103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019588" y="3425629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图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1 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一维线性可分示意图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96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5" y="3757129"/>
            <a:ext cx="10605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这里补充上图中的</a:t>
            </a:r>
            <a:r>
              <a:rPr lang="en-US" altLang="zh-CN" sz="2800" dirty="0" err="1"/>
              <a:t>Δy</a:t>
            </a:r>
            <a:r>
              <a:rPr lang="zh-CN" altLang="en-US" sz="2800" dirty="0"/>
              <a:t>、</a:t>
            </a:r>
            <a:r>
              <a:rPr lang="en-US" altLang="zh-CN" sz="2800" dirty="0"/>
              <a:t>dy</a:t>
            </a:r>
            <a:r>
              <a:rPr lang="zh-CN" altLang="en-US" sz="2800" dirty="0"/>
              <a:t>等符号的意义及关系如下：</a:t>
            </a:r>
          </a:p>
        </p:txBody>
      </p:sp>
      <p:pic>
        <p:nvPicPr>
          <p:cNvPr id="7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99" y="101652"/>
            <a:ext cx="5857150" cy="36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3313" y="4331702"/>
            <a:ext cx="12205648" cy="2318506"/>
            <a:chOff x="0" y="4203018"/>
            <a:chExt cx="12205648" cy="2318506"/>
          </a:xfrm>
        </p:grpSpPr>
        <p:sp>
          <p:nvSpPr>
            <p:cNvPr id="2" name="矩形 1"/>
            <p:cNvSpPr/>
            <p:nvPr/>
          </p:nvSpPr>
          <p:spPr>
            <a:xfrm>
              <a:off x="0" y="4203018"/>
              <a:ext cx="1220564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/>
                <a:t>Δx</a:t>
              </a:r>
              <a:r>
                <a:rPr lang="zh-CN" altLang="en-US" sz="2400" dirty="0"/>
                <a:t>：</a:t>
              </a:r>
              <a:r>
                <a:rPr lang="en-US" altLang="zh-CN" sz="2400" dirty="0"/>
                <a:t>x</a:t>
              </a:r>
              <a:r>
                <a:rPr lang="zh-CN" altLang="en-US" sz="2400" dirty="0"/>
                <a:t>的变化量；　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dx</a:t>
              </a:r>
              <a:r>
                <a:rPr lang="zh-CN" altLang="en-US" sz="2400" dirty="0"/>
                <a:t>：</a:t>
              </a:r>
              <a:r>
                <a:rPr lang="en-US" altLang="zh-CN" sz="2400" dirty="0"/>
                <a:t>x</a:t>
              </a:r>
              <a:r>
                <a:rPr lang="zh-CN" altLang="en-US" sz="2400" dirty="0"/>
                <a:t>的变化量</a:t>
              </a:r>
              <a:r>
                <a:rPr lang="en-US" altLang="zh-CN" sz="2400" dirty="0"/>
                <a:t>Δx</a:t>
              </a:r>
              <a:r>
                <a:rPr lang="zh-CN" altLang="en-US" sz="2400" dirty="0"/>
                <a:t>趋于</a:t>
              </a:r>
              <a:r>
                <a:rPr lang="en-US" altLang="zh-CN" sz="2400" dirty="0"/>
                <a:t>0</a:t>
              </a:r>
              <a:r>
                <a:rPr lang="zh-CN" altLang="en-US" sz="2400" dirty="0"/>
                <a:t>时，则记作微元</a:t>
              </a:r>
              <a:r>
                <a:rPr lang="en-US" altLang="zh-CN" sz="2400" dirty="0"/>
                <a:t>dx</a:t>
              </a:r>
              <a:r>
                <a:rPr lang="zh-CN" altLang="en-US" sz="2400" dirty="0" smtClean="0"/>
                <a:t>；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变量的微分。</a:t>
              </a:r>
              <a:r>
                <a:rPr lang="zh-CN" altLang="en-US" sz="2400" dirty="0"/>
                <a:t>　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Δy</a:t>
              </a:r>
              <a:r>
                <a:rPr lang="zh-CN" altLang="en-US" sz="2400" dirty="0"/>
                <a:t>：</a:t>
              </a:r>
              <a:r>
                <a:rPr lang="en-US" altLang="zh-CN" sz="2400" dirty="0" smtClean="0"/>
                <a:t>Δy =f(x+Δx )-f(x)</a:t>
              </a:r>
              <a:r>
                <a:rPr lang="zh-CN" altLang="en-US" sz="2400" dirty="0"/>
                <a:t>，是函数的增量；　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dy</a:t>
              </a:r>
              <a:r>
                <a:rPr lang="zh-CN" altLang="en-US" sz="2400" dirty="0"/>
                <a:t>：</a:t>
              </a:r>
              <a:r>
                <a:rPr lang="en-US" altLang="zh-CN" sz="2400" dirty="0" smtClean="0"/>
                <a:t>dy=</a:t>
              </a:r>
              <a:r>
                <a:rPr lang="en-US" altLang="zh-CN" sz="2400" dirty="0"/>
                <a:t> </a:t>
              </a:r>
              <a:r>
                <a:rPr lang="en-US" altLang="zh-CN" sz="2400" dirty="0" smtClean="0"/>
                <a:t>              dx</a:t>
              </a:r>
              <a:r>
                <a:rPr lang="zh-CN" altLang="en-US" sz="2400" dirty="0"/>
                <a:t>，是切线的增量</a:t>
              </a:r>
              <a:r>
                <a:rPr lang="zh-CN" altLang="en-US" sz="2400" dirty="0" smtClean="0"/>
                <a:t>；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函数的微分。</a:t>
              </a:r>
              <a:r>
                <a:rPr lang="zh-CN" altLang="en-US" sz="2400" dirty="0"/>
                <a:t>　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           当</a:t>
              </a:r>
              <a:r>
                <a:rPr lang="en-US" altLang="zh-CN" sz="2400" dirty="0"/>
                <a:t>Δx→0</a:t>
              </a:r>
              <a:r>
                <a:rPr lang="zh-CN" altLang="en-US" sz="2400" dirty="0"/>
                <a:t>时，</a:t>
              </a:r>
              <a:r>
                <a:rPr lang="en-US" altLang="zh-CN" sz="2400" dirty="0"/>
                <a:t>dy</a:t>
              </a:r>
              <a:r>
                <a:rPr lang="zh-CN" altLang="en-US" sz="2400" dirty="0"/>
                <a:t>与</a:t>
              </a:r>
              <a:r>
                <a:rPr lang="en-US" altLang="zh-CN" sz="2400" dirty="0" smtClean="0"/>
                <a:t>Δy </a:t>
              </a:r>
              <a:r>
                <a:rPr lang="zh-CN" altLang="en-US" sz="2400" dirty="0" smtClean="0"/>
                <a:t>都是</a:t>
              </a:r>
              <a:r>
                <a:rPr lang="zh-CN" altLang="en-US" sz="2400" dirty="0"/>
                <a:t>无穷小，</a:t>
              </a:r>
              <a:r>
                <a:rPr lang="en-US" altLang="zh-CN" sz="2400" dirty="0"/>
                <a:t>dy</a:t>
              </a:r>
              <a:r>
                <a:rPr lang="zh-CN" altLang="en-US" sz="2400" dirty="0"/>
                <a:t>是</a:t>
              </a:r>
              <a:r>
                <a:rPr lang="en-US" altLang="zh-CN" sz="2400" dirty="0" smtClean="0"/>
                <a:t>Δy </a:t>
              </a:r>
              <a:r>
                <a:rPr lang="zh-CN" altLang="en-US" sz="2400" dirty="0" smtClean="0"/>
                <a:t>的</a:t>
              </a:r>
              <a:r>
                <a:rPr lang="zh-CN" altLang="en-US" sz="2400" dirty="0"/>
                <a:t>主部，即</a:t>
              </a:r>
              <a:r>
                <a:rPr lang="en-US" altLang="zh-CN" sz="2400" dirty="0" smtClean="0"/>
                <a:t>Δy=dy + o(Δx).</a:t>
              </a:r>
            </a:p>
            <a:p>
              <a:r>
                <a:rPr lang="zh-CN" altLang="en-US" sz="2400" dirty="0" smtClean="0"/>
                <a:t>导数            </a:t>
              </a:r>
              <a:r>
                <a:rPr lang="en-US" altLang="zh-CN" sz="2400" dirty="0" smtClean="0"/>
                <a:t> </a:t>
              </a:r>
              <a:r>
                <a:rPr lang="en-US" altLang="zh-CN" sz="2400" dirty="0"/>
                <a:t>:</a:t>
              </a:r>
              <a:r>
                <a:rPr lang="zh-CN" altLang="en-US" sz="2400" dirty="0" smtClean="0"/>
                <a:t>由                       可得           </a:t>
              </a:r>
              <a:r>
                <a:rPr lang="en-US" altLang="zh-CN" sz="2400" dirty="0" smtClean="0"/>
                <a:t>=dy/dx</a:t>
              </a:r>
              <a:r>
                <a:rPr lang="zh-CN" altLang="en-US" sz="2400" dirty="0" smtClean="0"/>
                <a:t>。即导数               </a:t>
              </a:r>
              <a:r>
                <a:rPr lang="en-US" altLang="zh-CN" sz="2400" dirty="0" smtClean="0"/>
                <a:t>=</a:t>
              </a:r>
              <a:r>
                <a:rPr lang="zh-CN" altLang="en-US" sz="2400" dirty="0" smtClean="0"/>
                <a:t>函数的微分</a:t>
              </a:r>
              <a:r>
                <a:rPr lang="en-US" altLang="zh-CN" sz="2400" dirty="0" smtClean="0"/>
                <a:t>dy/</a:t>
              </a:r>
              <a:r>
                <a:rPr lang="zh-CN" altLang="en-US" sz="2400" dirty="0" smtClean="0"/>
                <a:t>变量的微分</a:t>
              </a:r>
              <a:r>
                <a:rPr lang="en-US" altLang="zh-CN" sz="2400" dirty="0" smtClean="0"/>
                <a:t>dx</a:t>
              </a:r>
              <a:endParaRPr lang="zh-CN" altLang="en-US" sz="24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630" y="6085686"/>
              <a:ext cx="751445" cy="43583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282" y="5357180"/>
              <a:ext cx="751445" cy="43583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3326" y="6147460"/>
              <a:ext cx="1290558" cy="27741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9226" y="6085686"/>
              <a:ext cx="751445" cy="43583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0099" y="6085686"/>
              <a:ext cx="751445" cy="43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96574" y="1533199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当导数为</a:t>
            </a:r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0</a:t>
            </a:r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时</a:t>
            </a:r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可能为函数的鞍点或者极值点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52" y="2342126"/>
            <a:ext cx="7890439" cy="20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53395" y="91249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偏导数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71403" y="156944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设有多元函数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70" y="1546180"/>
            <a:ext cx="7557162" cy="58371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834762" y="2349433"/>
            <a:ext cx="10552375" cy="1165770"/>
            <a:chOff x="2275294" y="880772"/>
            <a:chExt cx="9242210" cy="7489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5294" y="880772"/>
              <a:ext cx="1646871" cy="68866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2872" y="932124"/>
              <a:ext cx="1308085" cy="53436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0957" y="1091990"/>
              <a:ext cx="622662" cy="4239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9235" y="937352"/>
              <a:ext cx="5508269" cy="692411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471403" y="3912935"/>
            <a:ext cx="11804650" cy="1384995"/>
            <a:chOff x="387351" y="2550766"/>
            <a:chExt cx="11804650" cy="1384995"/>
          </a:xfrm>
        </p:grpSpPr>
        <p:sp>
          <p:nvSpPr>
            <p:cNvPr id="28" name="Rectangle 1"/>
            <p:cNvSpPr>
              <a:spLocks noChangeArrowheads="1"/>
            </p:cNvSpPr>
            <p:nvPr/>
          </p:nvSpPr>
          <p:spPr bwMode="auto">
            <a:xfrm>
              <a:off x="387351" y="2550766"/>
              <a:ext cx="11804650" cy="1384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对一个多元函数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                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，如果求导时只把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看成自变量，剩下的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都看做常数，得到的导数就叫函数（关于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）的</a:t>
              </a:r>
              <a:r>
                <a:rPr kumimoji="0" lang="zh-CN" altLang="zh-CN" sz="2800" b="1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偏导数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012747" y="2578651"/>
              <a:ext cx="4158251" cy="501430"/>
              <a:chOff x="6350481" y="5821000"/>
              <a:chExt cx="4158251" cy="501430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0481" y="5821000"/>
                <a:ext cx="609524" cy="455958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18008" y="5821000"/>
                <a:ext cx="3490724" cy="501430"/>
              </a:xfrm>
              <a:prstGeom prst="rect">
                <a:avLst/>
              </a:prstGeom>
            </p:spPr>
          </p:pic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853" y="4006825"/>
            <a:ext cx="357178" cy="49690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247" y="4380987"/>
            <a:ext cx="436195" cy="51984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2953" y="4420120"/>
            <a:ext cx="1173908" cy="5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0655" y="1460288"/>
            <a:ext cx="11683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导数与偏导数本质是一致的，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偏导数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也就是函数在某一点上沿坐标轴正方向的的变化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率。</a:t>
            </a:r>
            <a:endParaRPr lang="zh-CN" altLang="en-US" sz="2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18700" y="2455611"/>
            <a:ext cx="11544385" cy="2246769"/>
            <a:chOff x="471403" y="4697694"/>
            <a:chExt cx="11544385" cy="22467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818" y="5149761"/>
              <a:ext cx="1831532" cy="510264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471403" y="4697694"/>
              <a:ext cx="11544385" cy="2246769"/>
              <a:chOff x="471403" y="4580801"/>
              <a:chExt cx="11720597" cy="224676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471403" y="4580801"/>
                <a:ext cx="1172059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区别在于：</a:t>
                </a:r>
                <a:b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</a:b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　导数，指的是一元函数中，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函数</a:t>
                </a:r>
                <a:r>
                  <a:rPr lang="en-US" altLang="zh-CN" sz="2800" dirty="0" smtClean="0">
                    <a:solidFill>
                      <a:srgbClr val="4D4D4D"/>
                    </a:solidFill>
                    <a:latin typeface="-apple-system"/>
                  </a:rPr>
                  <a:t>           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在</a:t>
                </a: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某一点处沿</a:t>
                </a:r>
                <a:r>
                  <a:rPr lang="en-US" altLang="zh-CN" sz="2800" dirty="0">
                    <a:solidFill>
                      <a:srgbClr val="4D4D4D"/>
                    </a:solidFill>
                    <a:latin typeface="-apple-system"/>
                  </a:rPr>
                  <a:t>x</a:t>
                </a: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轴正方向的变化率；</a:t>
                </a:r>
                <a:b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</a:b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　偏导数，指的是多元函数中，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函数</a:t>
                </a:r>
                <a:r>
                  <a:rPr lang="en-US" altLang="zh-CN" sz="2800" dirty="0" smtClean="0">
                    <a:solidFill>
                      <a:srgbClr val="4D4D4D"/>
                    </a:solidFill>
                    <a:latin typeface="-apple-system"/>
                  </a:rPr>
                  <a:t>                         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在</a:t>
                </a: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某一点处沿某一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坐标轴      </a:t>
                </a:r>
                <a:r>
                  <a:rPr lang="en-US" altLang="zh-CN" sz="2800" dirty="0" smtClean="0">
                    <a:solidFill>
                      <a:srgbClr val="4D4D4D"/>
                    </a:solidFill>
                    <a:latin typeface="-apple-system"/>
                  </a:rPr>
                  <a:t>                     </a:t>
                </a:r>
                <a:r>
                  <a:rPr lang="zh-CN" altLang="en-US" sz="2800" dirty="0" smtClean="0">
                    <a:solidFill>
                      <a:srgbClr val="4D4D4D"/>
                    </a:solidFill>
                    <a:latin typeface="-apple-system"/>
                  </a:rPr>
                  <a:t>正方</a:t>
                </a:r>
                <a:r>
                  <a:rPr lang="zh-CN" altLang="en-US" sz="2800" dirty="0">
                    <a:solidFill>
                      <a:srgbClr val="4D4D4D"/>
                    </a:solidFill>
                    <a:latin typeface="-apple-system"/>
                  </a:rPr>
                  <a:t>向的变化率。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350481" y="5821000"/>
                <a:ext cx="4158251" cy="501430"/>
                <a:chOff x="6350481" y="5821000"/>
                <a:chExt cx="4158251" cy="501430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50481" y="5821000"/>
                  <a:ext cx="609524" cy="455958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18008" y="5821000"/>
                  <a:ext cx="3490724" cy="501430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0712" y="6322430"/>
                <a:ext cx="4280311" cy="4824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00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86509" y="1083939"/>
            <a:ext cx="1085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例子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66" y="971700"/>
            <a:ext cx="2670343" cy="747697"/>
          </a:xfrm>
          <a:prstGeom prst="rect">
            <a:avLst/>
          </a:prstGeom>
        </p:spPr>
      </p:pic>
      <p:pic>
        <p:nvPicPr>
          <p:cNvPr id="16386" name="Picture 2" descr="https://img2018.cnblogs.com/blog/1926863/202002/1926863-20200216002452240-533371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" y="1719397"/>
            <a:ext cx="3275430" cy="323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66974" y="333447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该函数是一个以坐标原点为顶点的旋转抛物面</a:t>
            </a:r>
            <a:endParaRPr lang="zh-CN" altLang="en-US" sz="2800" dirty="0"/>
          </a:p>
        </p:txBody>
      </p:sp>
      <p:grpSp>
        <p:nvGrpSpPr>
          <p:cNvPr id="9" name="组合 8"/>
          <p:cNvGrpSpPr/>
          <p:nvPr/>
        </p:nvGrpSpPr>
        <p:grpSpPr>
          <a:xfrm>
            <a:off x="875862" y="5125751"/>
            <a:ext cx="9972602" cy="627621"/>
            <a:chOff x="875862" y="5125751"/>
            <a:chExt cx="9972602" cy="627621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75862" y="5212448"/>
              <a:ext cx="997260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求在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方向的偏导，就是把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 当常数然后求导，结果为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335" y="5125751"/>
              <a:ext cx="571490" cy="57149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7653" y="5212448"/>
              <a:ext cx="447661" cy="54092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920" y="5735668"/>
            <a:ext cx="2485608" cy="10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14337" y="4725472"/>
            <a:ext cx="11155618" cy="1384995"/>
            <a:chOff x="0" y="2722215"/>
            <a:chExt cx="11155618" cy="1384995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0" y="2722215"/>
              <a:ext cx="11155618" cy="138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实际上固定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y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得到的是一个二维切面，这个切面实际上是一条抛物线</a:t>
              </a:r>
              <a:r>
                <a:rPr kumimoji="0" lang="zh-CN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。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该抛物线形状不受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y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 取值的影响，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y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 的变化影响的是抛物线的位置</a:t>
              </a:r>
              <a:r>
                <a:rPr lang="zh-CN" altLang="en-US" sz="2800" dirty="0">
                  <a:solidFill>
                    <a:srgbClr val="333333"/>
                  </a:solidFill>
                  <a:ea typeface="PingFang SC"/>
                </a:rPr>
                <a:t>。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就像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                  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在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MathJax_Math-italic"/>
                </a:rPr>
                <a:t>x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处的导数即切线斜率不受 </a:t>
              </a:r>
              <a:r>
                <a:rPr lang="en-US" altLang="zh-CN" sz="2800" dirty="0">
                  <a:solidFill>
                    <a:srgbClr val="333333"/>
                  </a:solidFill>
                  <a:ea typeface="PingFang SC"/>
                </a:rPr>
                <a:t>b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PingFang SC"/>
                </a:rPr>
                <a:t> 值的影响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632" y="3675228"/>
              <a:ext cx="2659391" cy="431982"/>
            </a:xfrm>
            <a:prstGeom prst="rect">
              <a:avLst/>
            </a:prstGeom>
          </p:spPr>
        </p:pic>
      </p:grpSp>
      <p:pic>
        <p:nvPicPr>
          <p:cNvPr id="8" name="Picture 2" descr="https://img2018.cnblogs.com/blog/1926863/202002/1926863-20200216002452240-533371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92" y="1018818"/>
            <a:ext cx="3275430" cy="323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586" y="2946143"/>
            <a:ext cx="2485608" cy="10273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416" y="1820349"/>
            <a:ext cx="2670343" cy="7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58" name="Picture 2" descr="https://images2017.cnblogs.com/blog/1203675/201801/1203675-20180115195022599-9627352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87" y="844507"/>
            <a:ext cx="5479576" cy="3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images2017.cnblogs.com/blog/1203675/201801/1203675-20180115195008303-10164935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4" y="1517841"/>
            <a:ext cx="4381833" cy="144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73570" y="92976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  <a:ea typeface="PingFang SC"/>
              </a:rPr>
              <a:t>偏导数的几何意义</a:t>
            </a:r>
          </a:p>
        </p:txBody>
      </p:sp>
      <p:sp>
        <p:nvSpPr>
          <p:cNvPr id="12" name="矩形 11"/>
          <p:cNvSpPr/>
          <p:nvPr/>
        </p:nvSpPr>
        <p:spPr>
          <a:xfrm>
            <a:off x="114300" y="3296626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PingFang SC"/>
              </a:rPr>
              <a:t>偏导数</a:t>
            </a:r>
            <a:r>
              <a:rPr lang="zh-CN" altLang="en-US" sz="2400" dirty="0" smtClean="0">
                <a:solidFill>
                  <a:srgbClr val="000000"/>
                </a:solidFill>
                <a:latin typeface="PingFang SC"/>
              </a:rPr>
              <a:t>表示曲面上一点</a:t>
            </a:r>
            <a:r>
              <a:rPr lang="zh-CN" altLang="en-US" sz="2400" b="1" dirty="0">
                <a:solidFill>
                  <a:srgbClr val="FF0000"/>
                </a:solidFill>
                <a:latin typeface="PingFang SC"/>
              </a:rPr>
              <a:t>在坐标轴方向上</a:t>
            </a:r>
            <a:r>
              <a:rPr lang="zh-CN" altLang="en-US" sz="2400" dirty="0" smtClean="0">
                <a:solidFill>
                  <a:srgbClr val="000000"/>
                </a:solidFill>
                <a:latin typeface="PingFang SC"/>
              </a:rPr>
              <a:t>的</a:t>
            </a:r>
            <a:r>
              <a:rPr lang="zh-CN" altLang="en-US" sz="2400" dirty="0">
                <a:solidFill>
                  <a:srgbClr val="000000"/>
                </a:solidFill>
                <a:latin typeface="PingFang SC"/>
              </a:rPr>
              <a:t>切线斜率</a:t>
            </a:r>
            <a:endParaRPr lang="zh-CN" altLang="en-US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46336" y="4708792"/>
            <a:ext cx="11517313" cy="1129333"/>
            <a:chOff x="155575" y="1345688"/>
            <a:chExt cx="11517313" cy="1129333"/>
          </a:xfrm>
        </p:grpSpPr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55575" y="1520914"/>
              <a:ext cx="11517313" cy="95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则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和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分别是</a:t>
              </a:r>
              <a:r>
                <a:rPr kumimoji="0" lang="zh-CN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在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某点</a:t>
              </a:r>
              <a:r>
                <a:rPr kumimoji="0" lang="zh-CN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处曲面延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方向和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方向的斜率</a:t>
              </a:r>
              <a:r>
                <a:rPr kumimoji="0" lang="zh-CN" altLang="en-US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。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6190" y="1500240"/>
              <a:ext cx="516240" cy="54341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276" y="1376012"/>
              <a:ext cx="1122114" cy="64737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2675" y="1345688"/>
              <a:ext cx="1332896" cy="6905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2671" y="1470469"/>
              <a:ext cx="1233453" cy="61672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5198" y="1500240"/>
              <a:ext cx="520038" cy="55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77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530" name="Picture 2" descr="https://pic2.zhimg.com/80/v2-1acf601a44a74852ae3cf781a0d4c41f_720w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4" y="1833255"/>
            <a:ext cx="6544282" cy="48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75272" y="109715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对应的图像形象表达如下：</a:t>
            </a:r>
            <a:endParaRPr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833255"/>
            <a:ext cx="4686299" cy="47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4" descr="[公式]"/>
          <p:cNvSpPr>
            <a:spLocks noChangeAspect="1" noChangeArrowheads="1"/>
          </p:cNvSpPr>
          <p:nvPr/>
        </p:nvSpPr>
        <p:spPr bwMode="auto">
          <a:xfrm>
            <a:off x="1562100" y="235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6" name="AutoShape 5" descr="[公式]"/>
          <p:cNvSpPr>
            <a:spLocks noChangeAspect="1" noChangeArrowheads="1"/>
          </p:cNvSpPr>
          <p:nvPr/>
        </p:nvSpPr>
        <p:spPr bwMode="auto">
          <a:xfrm>
            <a:off x="2047875" y="235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7" name="AutoShape 6" descr="[公式]"/>
          <p:cNvSpPr>
            <a:spLocks noChangeAspect="1" noChangeArrowheads="1"/>
          </p:cNvSpPr>
          <p:nvPr/>
        </p:nvSpPr>
        <p:spPr bwMode="auto">
          <a:xfrm>
            <a:off x="4591050" y="235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8" name="AutoShape 7" descr="[公式]"/>
          <p:cNvSpPr>
            <a:spLocks noChangeAspect="1" noChangeArrowheads="1"/>
          </p:cNvSpPr>
          <p:nvPr/>
        </p:nvSpPr>
        <p:spPr bwMode="auto">
          <a:xfrm>
            <a:off x="5534025" y="235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9" name="AutoShape 9" descr="[公式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11" descr="[公式]"/>
          <p:cNvSpPr>
            <a:spLocks noChangeAspect="1" noChangeArrowheads="1"/>
          </p:cNvSpPr>
          <p:nvPr/>
        </p:nvSpPr>
        <p:spPr bwMode="auto">
          <a:xfrm>
            <a:off x="1490630" y="210148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23" name="AutoShape 12" descr="[公式]"/>
          <p:cNvSpPr>
            <a:spLocks noChangeAspect="1" noChangeArrowheads="1"/>
          </p:cNvSpPr>
          <p:nvPr/>
        </p:nvSpPr>
        <p:spPr bwMode="auto">
          <a:xfrm>
            <a:off x="1976405" y="210148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sp>
        <p:nvSpPr>
          <p:cNvPr id="25" name="AutoShape 13" descr="[公式]"/>
          <p:cNvSpPr>
            <a:spLocks noChangeAspect="1" noChangeArrowheads="1"/>
          </p:cNvSpPr>
          <p:nvPr/>
        </p:nvSpPr>
        <p:spPr bwMode="auto">
          <a:xfrm>
            <a:off x="4290980" y="210148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grpSp>
        <p:nvGrpSpPr>
          <p:cNvPr id="34" name="组合 33"/>
          <p:cNvGrpSpPr/>
          <p:nvPr/>
        </p:nvGrpSpPr>
        <p:grpSpPr>
          <a:xfrm>
            <a:off x="128555" y="1719181"/>
            <a:ext cx="11372850" cy="1003822"/>
            <a:chOff x="128555" y="1719181"/>
            <a:chExt cx="11372850" cy="1003822"/>
          </a:xfrm>
        </p:grpSpPr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128555" y="1768896"/>
              <a:ext cx="11372850" cy="95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所以从某点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     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延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 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方向移动一个微小量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rgbClr val="121212"/>
                  </a:solidFill>
                  <a:effectLst/>
                  <a:latin typeface="Arial" panose="020B0604020202020204" pitchFamily="34" charset="0"/>
                  <a:ea typeface="-apple-system"/>
                </a:rPr>
                <a:t>，假设曲面平滑，则函数值增加</a:t>
              </a:r>
              <a:r>
                <a:rPr kumimoji="0" lang="zh-CN" altLang="zh-CN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639" y="1719181"/>
              <a:ext cx="1233453" cy="61672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205" y="1748952"/>
              <a:ext cx="520038" cy="5571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499" y="1880173"/>
              <a:ext cx="664377" cy="373713"/>
            </a:xfrm>
            <a:prstGeom prst="rect">
              <a:avLst/>
            </a:prstGeom>
          </p:spPr>
        </p:pic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9" y="2805299"/>
            <a:ext cx="1838261" cy="93615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76296" y="347984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写成微分关系就是</a:t>
            </a:r>
            <a:endParaRPr lang="zh-CN" altLang="en-US" sz="28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12" y="4245677"/>
            <a:ext cx="2626975" cy="7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7163" y="1040788"/>
            <a:ext cx="1190148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当函数在某点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       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                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的所有偏导数都为0时，则该点为函数的极值点或者鞍点。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AutoShape 2" descr="[公式]"/>
          <p:cNvSpPr>
            <a:spLocks noChangeAspect="1" noChangeArrowheads="1"/>
          </p:cNvSpPr>
          <p:nvPr/>
        </p:nvSpPr>
        <p:spPr bwMode="auto">
          <a:xfrm>
            <a:off x="1747838" y="137337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09" y="1052622"/>
            <a:ext cx="2366882" cy="500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255851"/>
            <a:ext cx="5476876" cy="44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57175" y="1005572"/>
            <a:ext cx="119348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在二维空间中，要分开两个线性可分的点集合，我们需要找到一条分类直线即可，如图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：</a:t>
            </a:r>
            <a:endParaRPr lang="zh-CN" altLang="en-US" sz="2800" dirty="0"/>
          </a:p>
        </p:txBody>
      </p:sp>
      <p:pic>
        <p:nvPicPr>
          <p:cNvPr id="5122" name="Picture 2" descr="https://images2018.cnblogs.com/blog/1362577/201804/1362577-20180427164316374-18943596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19" y="1959679"/>
            <a:ext cx="4737805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762538" y="5073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PingFang SC"/>
              </a:rPr>
              <a:t>图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2 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二维线性可分示意图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3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2765" y="943268"/>
            <a:ext cx="2005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333333"/>
                </a:solidFill>
                <a:latin typeface="+mn-ea"/>
              </a:rPr>
              <a:t>3.</a:t>
            </a:r>
            <a:r>
              <a:rPr lang="zh-CN" altLang="en-US" sz="2800" dirty="0" smtClean="0">
                <a:solidFill>
                  <a:srgbClr val="333333"/>
                </a:solidFill>
                <a:latin typeface="+mn-ea"/>
              </a:rPr>
              <a:t> 方向导数</a:t>
            </a:r>
            <a:endParaRPr lang="zh-CN" altLang="en-US" sz="28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766" y="1629925"/>
            <a:ext cx="118173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在前面导 数和偏导数的定义中，均是沿坐标轴正方向讨论函数的变化率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。那么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当我们讨论函数沿任意方向的变化率时，也就引出了方向导数的定义，即：某一点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在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任意方向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上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的导数值。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12767" y="3178357"/>
            <a:ext cx="116601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（我们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不仅要知道函数在坐标轴正方向上的变化率（即偏导数），而且还要设法求得函数在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其他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任意方向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上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的变化率。而方向导数就是函数在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其他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任意方向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上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的变化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率）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6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530" name="Picture 2" descr="https://pic2.zhimg.com/80/v2-1acf601a44a74852ae3cf781a0d4c41f_720w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2" y="1627187"/>
            <a:ext cx="46386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276876" y="888788"/>
            <a:ext cx="8409524" cy="5838095"/>
            <a:chOff x="1276876" y="888788"/>
            <a:chExt cx="8409524" cy="58380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876" y="888788"/>
              <a:ext cx="8409524" cy="528571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335" y="6174502"/>
              <a:ext cx="2609524" cy="552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81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90995" y="1000125"/>
            <a:ext cx="8881668" cy="5672137"/>
            <a:chOff x="990995" y="0"/>
            <a:chExt cx="8881668" cy="56721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995" y="0"/>
              <a:ext cx="8881668" cy="567213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90995" y="4813726"/>
              <a:ext cx="55531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4F4F4F"/>
                  </a:solidFill>
                  <a:latin typeface="+mn-ea"/>
                </a:rPr>
                <a:t>此式由直线的参数方程推出（见</a:t>
              </a:r>
              <a:r>
                <a:rPr lang="en-US" altLang="zh-CN" sz="2400" b="1" dirty="0" smtClean="0">
                  <a:solidFill>
                    <a:srgbClr val="4F4F4F"/>
                  </a:solidFill>
                  <a:latin typeface="+mn-ea"/>
                </a:rPr>
                <a:t>PPT24) 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74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78" y="990865"/>
            <a:ext cx="8377322" cy="54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53" y="967071"/>
            <a:ext cx="7743435" cy="56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68" y="1562332"/>
            <a:ext cx="8305432" cy="28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47" y="1499807"/>
            <a:ext cx="9305814" cy="3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90" y="1019409"/>
            <a:ext cx="7757748" cy="49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44" y="1517841"/>
            <a:ext cx="9013328" cy="34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6236" y="1194675"/>
            <a:ext cx="11815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在三维空间中，要分开两个线性可分的点集合，我们需要找到一个分类面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: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如图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：</a:t>
            </a:r>
            <a:endParaRPr lang="zh-CN" altLang="en-US" sz="2800" dirty="0"/>
          </a:p>
        </p:txBody>
      </p:sp>
      <p:pic>
        <p:nvPicPr>
          <p:cNvPr id="6146" name="Picture 2" descr="https://images2018.cnblogs.com/blog/1362577/201804/1362577-20180427164433881-5055264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148782"/>
            <a:ext cx="4741862" cy="377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662526" y="61018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"/>
              </a:rPr>
              <a:t>图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3 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三维线性可分示意图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8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81" y="2028825"/>
            <a:ext cx="7872413" cy="30374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48648" y="5269795"/>
            <a:ext cx="317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333333"/>
                </a:solidFill>
                <a:latin typeface="Arial" panose="020B0604020202020204" pitchFamily="34" charset="0"/>
                <a:ea typeface="PingFang SC"/>
              </a:rPr>
              <a:t> </a:t>
            </a:r>
            <a:r>
              <a:rPr lang="zh-CN" altLang="en-US" sz="2800" dirty="0" smtClean="0">
                <a:solidFill>
                  <a:srgbClr val="333333"/>
                </a:solidFill>
                <a:latin typeface="Arial" panose="020B0604020202020204" pitchFamily="34" charset="0"/>
                <a:ea typeface="PingFang SC"/>
              </a:rPr>
              <a:t>方向余弦见</a:t>
            </a:r>
            <a:r>
              <a:rPr lang="en-US" altLang="zh-CN" sz="2800" dirty="0" smtClean="0">
                <a:solidFill>
                  <a:srgbClr val="333333"/>
                </a:solidFill>
                <a:latin typeface="Arial" panose="020B0604020202020204" pitchFamily="34" charset="0"/>
                <a:ea typeface="PingFang SC"/>
              </a:rPr>
              <a:t>PPT16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40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49" y="938487"/>
            <a:ext cx="8777351" cy="56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51" y="1286106"/>
            <a:ext cx="6840588" cy="42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29" y="943269"/>
            <a:ext cx="8400645" cy="61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14" y="919412"/>
            <a:ext cx="8386385" cy="51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03" y="1881306"/>
            <a:ext cx="8546519" cy="31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75" y="779831"/>
            <a:ext cx="8800698" cy="5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86838" y="1885950"/>
            <a:ext cx="1128712" cy="728663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 dirty="0">
              <a:solidFill>
                <a:srgbClr val="4D4D4D"/>
              </a:solidFill>
              <a:latin typeface="-apple-system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722278"/>
            <a:ext cx="10223261" cy="5715000"/>
            <a:chOff x="275731" y="734678"/>
            <a:chExt cx="10223261" cy="5715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731" y="734678"/>
              <a:ext cx="10223261" cy="5715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551069" y="2076264"/>
              <a:ext cx="871538" cy="728663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ot"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 dirty="0">
                <a:solidFill>
                  <a:srgbClr val="4D4D4D"/>
                </a:solidFill>
                <a:latin typeface="-apple-system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689468" y="4691062"/>
              <a:ext cx="3297370" cy="728663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>
                <a:solidFill>
                  <a:srgbClr val="4D4D4D"/>
                </a:solidFill>
                <a:latin typeface="-apple-system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61" y="4777493"/>
            <a:ext cx="3155654" cy="5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8" y="900396"/>
            <a:ext cx="7633817" cy="56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7" y="1252809"/>
            <a:ext cx="7429148" cy="572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6502" y="1140323"/>
            <a:ext cx="11396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在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维空间中，要分开两个线性可分的点集合，我们需要找到一个超平面（</a:t>
            </a:r>
            <a:r>
              <a:rPr lang="en-US" altLang="zh-CN" sz="2800" dirty="0">
                <a:solidFill>
                  <a:srgbClr val="000000"/>
                </a:solidFill>
                <a:latin typeface="PingFang SC"/>
              </a:rPr>
              <a:t>Hyper Plane</a:t>
            </a:r>
            <a:r>
              <a:rPr lang="zh-CN" altLang="en-US" sz="2800" dirty="0">
                <a:solidFill>
                  <a:srgbClr val="000000"/>
                </a:solidFill>
                <a:latin typeface="PingFang SC"/>
              </a:rPr>
              <a:t>）。</a:t>
            </a:r>
            <a:endParaRPr lang="zh-CN" altLang="en-US" sz="2800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 flipV="1">
            <a:off x="17046574" y="4600780"/>
            <a:ext cx="4773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7171" name="Picture 3" descr="https://img-blog.csdn.net/201503141023341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151350" y="4600780"/>
            <a:ext cx="270022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6502" y="2551114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000000"/>
                </a:solidFill>
                <a:latin typeface="+mn-ea"/>
              </a:rPr>
              <a:t>为了直观，我们以上面二维空间为例子来分析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10" name="Picture 2" descr="https://images2018.cnblogs.com/blog/1362577/201804/1362577-20180427164316374-18943596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69" y="3531018"/>
            <a:ext cx="4737805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45" y="359473"/>
            <a:ext cx="10195048" cy="3895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45" y="4617699"/>
            <a:ext cx="10091871" cy="19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7" y="851268"/>
            <a:ext cx="8310142" cy="5402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249" y="1209860"/>
            <a:ext cx="3407399" cy="1476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0195" y="3972997"/>
            <a:ext cx="25584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曲线在某点处的法向量参考</a:t>
            </a:r>
            <a:r>
              <a:rPr lang="en-US" altLang="zh-CN" sz="2800" dirty="0" smtClean="0">
                <a:latin typeface="+mn-ea"/>
              </a:rPr>
              <a:t>PPT36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40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77" y="890883"/>
            <a:ext cx="7918867" cy="56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13" y="1105142"/>
            <a:ext cx="9067352" cy="53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6" y="1057520"/>
            <a:ext cx="9556566" cy="56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08" y="1100406"/>
            <a:ext cx="6905280" cy="53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34" y="948023"/>
            <a:ext cx="8191091" cy="57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67" y="1033736"/>
            <a:ext cx="8278183" cy="55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84" y="1062315"/>
            <a:ext cx="7849245" cy="54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39" y="1109877"/>
            <a:ext cx="8019699" cy="48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0"/>
          <p:cNvGrpSpPr/>
          <p:nvPr/>
        </p:nvGrpSpPr>
        <p:grpSpPr>
          <a:xfrm>
            <a:off x="-329003" y="1"/>
            <a:ext cx="12521003" cy="1329863"/>
            <a:chOff x="-329003" y="1"/>
            <a:chExt cx="12521003" cy="1329863"/>
          </a:xfrm>
        </p:grpSpPr>
        <p:sp>
          <p:nvSpPr>
            <p:cNvPr id="21" name="矩形 10"/>
            <p:cNvSpPr/>
            <p:nvPr/>
          </p:nvSpPr>
          <p:spPr>
            <a:xfrm>
              <a:off x="-13648" y="1"/>
              <a:ext cx="12205648" cy="1202643"/>
            </a:xfrm>
            <a:prstGeom prst="rect">
              <a:avLst/>
            </a:prstGeom>
            <a:solidFill>
              <a:srgbClr val="782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93" y="266242"/>
              <a:ext cx="1993362" cy="670160"/>
            </a:xfrm>
            <a:prstGeom prst="rect">
              <a:avLst/>
            </a:prstGeom>
          </p:spPr>
        </p:pic>
        <p:sp>
          <p:nvSpPr>
            <p:cNvPr id="23" name="矩形 28"/>
            <p:cNvSpPr/>
            <p:nvPr/>
          </p:nvSpPr>
          <p:spPr>
            <a:xfrm>
              <a:off x="-329003" y="1278393"/>
              <a:ext cx="9400194" cy="513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9121588" y="1278399"/>
              <a:ext cx="3070412" cy="51465"/>
            </a:xfrm>
            <a:prstGeom prst="rect">
              <a:avLst/>
            </a:prstGeom>
            <a:solidFill>
              <a:srgbClr val="782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326393" y="1543299"/>
            <a:ext cx="3302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/>
              <a:t>  </a:t>
            </a:r>
            <a:r>
              <a:rPr kumimoji="1" lang="zh-CN" altLang="en-US" sz="2800" dirty="0"/>
              <a:t>数据集的线性可</a:t>
            </a:r>
            <a:r>
              <a:rPr kumimoji="1" lang="zh-CN" altLang="en-US" sz="2800" dirty="0" smtClean="0"/>
              <a:t>分 </a:t>
            </a:r>
            <a:endParaRPr kumimoji="1"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847695" y="3878373"/>
            <a:ext cx="10338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 smtClean="0"/>
              <a:t>        如果</a:t>
            </a:r>
            <a:r>
              <a:rPr kumimoji="1" lang="zh-CN" altLang="en-US" sz="2800" dirty="0"/>
              <a:t>存在某个超平面</a:t>
            </a:r>
            <a:r>
              <a:rPr kumimoji="1" lang="en-US" altLang="zh-CN" sz="2800" dirty="0"/>
              <a:t>S</a:t>
            </a:r>
            <a:r>
              <a:rPr kumimoji="1" lang="zh-CN" altLang="en-US" sz="2800" dirty="0"/>
              <a:t>：</a:t>
            </a:r>
            <a:r>
              <a:rPr kumimoji="1" lang="en-US" altLang="zh-CN" sz="2800" dirty="0"/>
              <a:t>w ⋅ x + b = 0 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能够</a:t>
            </a:r>
            <a:r>
              <a:rPr kumimoji="1" lang="zh-CN" altLang="en-US" sz="2800" dirty="0"/>
              <a:t>将数据集的正实例点和负实例点完全正确地划分到超平面的</a:t>
            </a:r>
            <a:r>
              <a:rPr kumimoji="1" lang="zh-CN" altLang="en-US" sz="2800" dirty="0" smtClean="0"/>
              <a:t>两侧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。</a:t>
            </a:r>
            <a:endParaRPr kumimoji="1" lang="zh-CN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847695" y="208161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定义</a:t>
            </a:r>
            <a:r>
              <a:rPr kumimoji="1" lang="zh-CN" altLang="en-US" sz="2800" dirty="0" smtClean="0"/>
              <a:t>：给定</a:t>
            </a:r>
            <a:r>
              <a:rPr kumimoji="1" lang="zh-CN" altLang="en-US" sz="2800" dirty="0"/>
              <a:t>数据集</a:t>
            </a:r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21" y="2604920"/>
            <a:ext cx="6517817" cy="6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847695" y="3246432"/>
            <a:ext cx="1179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其中</a:t>
            </a:r>
            <a:endParaRPr lang="zh-CN" altLang="en-US" sz="28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265" y="3246432"/>
            <a:ext cx="6987928" cy="594211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74248" y="6122215"/>
            <a:ext cx="10662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则称数据集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</a:rPr>
              <a:t>T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为</a:t>
            </a:r>
            <a:r>
              <a:rPr lang="zh-CN" altLang="en-US" sz="2800" dirty="0">
                <a:solidFill>
                  <a:srgbClr val="FF0000"/>
                </a:solidFill>
                <a:latin typeface="-apple-system"/>
              </a:rPr>
              <a:t>线性可分数据集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；否则，称数据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集</a:t>
            </a:r>
            <a:r>
              <a:rPr lang="en-US" altLang="zh-CN" sz="2800" b="1" dirty="0" smtClean="0">
                <a:solidFill>
                  <a:srgbClr val="4D4D4D"/>
                </a:solidFill>
                <a:latin typeface="-apple-system"/>
              </a:rPr>
              <a:t>T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线性不可分</a:t>
            </a:r>
            <a:endParaRPr lang="zh-CN" altLang="en-US" sz="28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1755792" y="4941201"/>
            <a:ext cx="7254873" cy="1063359"/>
            <a:chOff x="1755792" y="4941201"/>
            <a:chExt cx="7254873" cy="106335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5792" y="4941201"/>
              <a:ext cx="7254873" cy="106335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545" y="5100710"/>
              <a:ext cx="276190" cy="21904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5481" y="5671061"/>
              <a:ext cx="276190" cy="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53" y="1343260"/>
            <a:ext cx="7005322" cy="52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11" y="1652791"/>
            <a:ext cx="7429664" cy="464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6" y="490335"/>
            <a:ext cx="9158288" cy="63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24" y="1262280"/>
            <a:ext cx="6694769" cy="44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51" y="1257515"/>
            <a:ext cx="7397846" cy="49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3" y="1466487"/>
            <a:ext cx="7213681" cy="44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5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19187" y="1880324"/>
            <a:ext cx="99393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PingFang SC"/>
              </a:rPr>
              <a:t>6.In summary: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b="1" dirty="0">
                <a:solidFill>
                  <a:srgbClr val="FF0000"/>
                </a:solidFill>
                <a:latin typeface="PingFang SC"/>
              </a:rPr>
              <a:t>概念 　　物理意义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b="1" dirty="0">
                <a:solidFill>
                  <a:srgbClr val="FF0000"/>
                </a:solidFill>
                <a:latin typeface="PingFang SC"/>
              </a:rPr>
              <a:t>导数 　　函数在该点的瞬时变化率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b="1" dirty="0">
                <a:solidFill>
                  <a:srgbClr val="FF0000"/>
                </a:solidFill>
                <a:latin typeface="PingFang SC"/>
              </a:rPr>
              <a:t>偏导数 　函数在坐标轴方向上的变化率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b="1" dirty="0">
                <a:solidFill>
                  <a:srgbClr val="FF0000"/>
                </a:solidFill>
                <a:latin typeface="PingFang SC"/>
              </a:rPr>
              <a:t>方向导数 函数在某点沿某个特定方向的变化率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b="1" dirty="0">
                <a:solidFill>
                  <a:srgbClr val="FF0000"/>
                </a:solidFill>
                <a:latin typeface="PingFang SC"/>
              </a:rPr>
              <a:t>梯度 　　函数在该点沿所有方向变化率最大的那个方向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48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0223" y="8210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梯度下降法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837880" y="1372331"/>
            <a:ext cx="10529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既然在变量空间的某一点处，函数沿梯度方向具有最大的变化率，那么在优化目标函数的时候，自然是沿着负梯度方向去减小函数值，以此达到我们的优化目标。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837880" y="293350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如何沿着负梯度方向减小函数值呢？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00100" y="365850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既然梯度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是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向量</a:t>
            </a:r>
            <a:r>
              <a:rPr lang="zh-CN" altLang="en-US" sz="2800" dirty="0" smtClean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如下</a:t>
            </a:r>
            <a:endParaRPr lang="zh-CN" altLang="en-US" sz="2800" dirty="0"/>
          </a:p>
        </p:txBody>
      </p:sp>
      <p:pic>
        <p:nvPicPr>
          <p:cNvPr id="25602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4336538"/>
            <a:ext cx="5943956" cy="10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7879" y="5400675"/>
            <a:ext cx="99491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那么参考向量运算法则，我们在每个变量轴上减小对应变量值即可，梯度下降法可以描述如下：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96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626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956258"/>
            <a:ext cx="2759075" cy="45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176462" y="5802138"/>
            <a:ext cx="97250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以上就是梯度下降法的由来，大部分的机器学习任务，都可以利用</a:t>
            </a:r>
            <a:r>
              <a:rPr lang="en-US" altLang="zh-CN" sz="2800" dirty="0">
                <a:solidFill>
                  <a:srgbClr val="4F4F4F"/>
                </a:solidFill>
                <a:latin typeface="PingFang SC"/>
              </a:rPr>
              <a:t>Gradient Descent</a:t>
            </a:r>
            <a:r>
              <a:rPr lang="zh-CN" altLang="en-US" sz="2800" dirty="0">
                <a:solidFill>
                  <a:srgbClr val="4F4F4F"/>
                </a:solidFill>
                <a:latin typeface="PingFang SC"/>
              </a:rPr>
              <a:t>来进行优化。</a:t>
            </a:r>
            <a:endParaRPr lang="zh-CN" altLang="en-US" sz="2800" i="0" dirty="0">
              <a:solidFill>
                <a:srgbClr val="4F4F4F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103999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0"/>
          <p:cNvSpPr/>
          <p:nvPr/>
        </p:nvSpPr>
        <p:spPr>
          <a:xfrm>
            <a:off x="0" y="-9532"/>
            <a:ext cx="12205648" cy="738010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0" y="728478"/>
            <a:ext cx="9400194" cy="51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/>
          <p:cNvSpPr/>
          <p:nvPr/>
        </p:nvSpPr>
        <p:spPr>
          <a:xfrm>
            <a:off x="9135236" y="722278"/>
            <a:ext cx="3070412" cy="45719"/>
          </a:xfrm>
          <a:prstGeom prst="rect">
            <a:avLst/>
          </a:prstGeom>
          <a:solidFill>
            <a:srgbClr val="78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0"/>
          <p:cNvGrpSpPr/>
          <p:nvPr/>
        </p:nvGrpSpPr>
        <p:grpSpPr>
          <a:xfrm>
            <a:off x="-329003" y="1"/>
            <a:ext cx="12521003" cy="1329863"/>
            <a:chOff x="-329003" y="1"/>
            <a:chExt cx="12521003" cy="1329863"/>
          </a:xfrm>
        </p:grpSpPr>
        <p:sp>
          <p:nvSpPr>
            <p:cNvPr id="19" name="矩形 10"/>
            <p:cNvSpPr/>
            <p:nvPr/>
          </p:nvSpPr>
          <p:spPr>
            <a:xfrm>
              <a:off x="-13648" y="1"/>
              <a:ext cx="12205648" cy="1202643"/>
            </a:xfrm>
            <a:prstGeom prst="rect">
              <a:avLst/>
            </a:prstGeom>
            <a:solidFill>
              <a:srgbClr val="782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93" y="266242"/>
              <a:ext cx="1993362" cy="670160"/>
            </a:xfrm>
            <a:prstGeom prst="rect">
              <a:avLst/>
            </a:prstGeom>
          </p:spPr>
        </p:pic>
        <p:sp>
          <p:nvSpPr>
            <p:cNvPr id="31" name="矩形 28"/>
            <p:cNvSpPr/>
            <p:nvPr/>
          </p:nvSpPr>
          <p:spPr>
            <a:xfrm>
              <a:off x="-329003" y="1278393"/>
              <a:ext cx="9400194" cy="513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9121588" y="1278399"/>
              <a:ext cx="3070412" cy="51465"/>
            </a:xfrm>
            <a:prstGeom prst="rect">
              <a:avLst/>
            </a:prstGeom>
            <a:solidFill>
              <a:srgbClr val="782C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08" y="2434887"/>
            <a:ext cx="11277314" cy="36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sz="2800" dirty="0">
            <a:solidFill>
              <a:srgbClr val="4D4D4D"/>
            </a:solidFill>
            <a:latin typeface="-apple-system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5758</TotalTime>
  <Words>1102</Words>
  <Application>Microsoft Office PowerPoint</Application>
  <PresentationFormat>宽屏</PresentationFormat>
  <Paragraphs>93</Paragraphs>
  <Slides>89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8" baseType="lpstr">
      <vt:lpstr>-apple-system</vt:lpstr>
      <vt:lpstr>MathJax_Math-italic</vt:lpstr>
      <vt:lpstr>PingFang SC</vt:lpstr>
      <vt:lpstr>PingFang SC Light</vt:lpstr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zhang</cp:lastModifiedBy>
  <cp:revision>142</cp:revision>
  <dcterms:created xsi:type="dcterms:W3CDTF">2019-08-27T19:51:00Z</dcterms:created>
  <dcterms:modified xsi:type="dcterms:W3CDTF">2021-04-26T00:03:38Z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